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3" r:id="rId3"/>
    <p:sldId id="257" r:id="rId4"/>
    <p:sldId id="258" r:id="rId5"/>
    <p:sldId id="259" r:id="rId6"/>
    <p:sldId id="261" r:id="rId7"/>
    <p:sldId id="260" r:id="rId8"/>
    <p:sldId id="262" r:id="rId9"/>
    <p:sldId id="263" r:id="rId10"/>
    <p:sldId id="264" r:id="rId11"/>
    <p:sldId id="265" r:id="rId12"/>
    <p:sldId id="280" r:id="rId13"/>
    <p:sldId id="266" r:id="rId14"/>
    <p:sldId id="267" r:id="rId15"/>
    <p:sldId id="268" r:id="rId16"/>
    <p:sldId id="270" r:id="rId17"/>
    <p:sldId id="269" r:id="rId18"/>
    <p:sldId id="271" r:id="rId19"/>
    <p:sldId id="272" r:id="rId20"/>
    <p:sldId id="273" r:id="rId21"/>
    <p:sldId id="281" r:id="rId22"/>
    <p:sldId id="274" r:id="rId23"/>
    <p:sldId id="275" r:id="rId24"/>
    <p:sldId id="276" r:id="rId25"/>
    <p:sldId id="277" r:id="rId26"/>
    <p:sldId id="278" r:id="rId27"/>
    <p:sldId id="279" r:id="rId28"/>
    <p:sldId id="282" r:id="rId29"/>
  </p:sldIdLst>
  <p:sldSz cx="9144000" cy="6858000" type="screen4x3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97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AAAE1A-D911-44B3-AFC9-15286FE2F80F}" type="datetimeFigureOut">
              <a:rPr lang="pt-BR" smtClean="0"/>
              <a:pPr/>
              <a:t>16/12/2010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CE9A4-1CEA-4BD9-812C-79FC9E4C1C0C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  <p:transition>
    <p:fade thruBlk="1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AAAE1A-D911-44B3-AFC9-15286FE2F80F}" type="datetimeFigureOut">
              <a:rPr lang="pt-BR" smtClean="0"/>
              <a:pPr/>
              <a:t>16/12/2010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CE9A4-1CEA-4BD9-812C-79FC9E4C1C0C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  <p:transition>
    <p:fade thruBlk="1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AAAE1A-D911-44B3-AFC9-15286FE2F80F}" type="datetimeFigureOut">
              <a:rPr lang="pt-BR" smtClean="0"/>
              <a:pPr/>
              <a:t>16/12/2010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CE9A4-1CEA-4BD9-812C-79FC9E4C1C0C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  <p:transition>
    <p:fade thruBlk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AAAE1A-D911-44B3-AFC9-15286FE2F80F}" type="datetimeFigureOut">
              <a:rPr lang="pt-BR" smtClean="0"/>
              <a:pPr/>
              <a:t>16/12/2010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CE9A4-1CEA-4BD9-812C-79FC9E4C1C0C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  <p:transition>
    <p:fade thruBlk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AAAE1A-D911-44B3-AFC9-15286FE2F80F}" type="datetimeFigureOut">
              <a:rPr lang="pt-BR" smtClean="0"/>
              <a:pPr/>
              <a:t>16/12/2010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CE9A4-1CEA-4BD9-812C-79FC9E4C1C0C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  <p:transition>
    <p:fade thruBlk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AAAE1A-D911-44B3-AFC9-15286FE2F80F}" type="datetimeFigureOut">
              <a:rPr lang="pt-BR" smtClean="0"/>
              <a:pPr/>
              <a:t>16/12/2010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CE9A4-1CEA-4BD9-812C-79FC9E4C1C0C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  <p:transition>
    <p:fade thruBlk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AAAE1A-D911-44B3-AFC9-15286FE2F80F}" type="datetimeFigureOut">
              <a:rPr lang="pt-BR" smtClean="0"/>
              <a:pPr/>
              <a:t>16/12/2010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CE9A4-1CEA-4BD9-812C-79FC9E4C1C0C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  <p:transition>
    <p:fade thruBlk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AAAE1A-D911-44B3-AFC9-15286FE2F80F}" type="datetimeFigureOut">
              <a:rPr lang="pt-BR" smtClean="0"/>
              <a:pPr/>
              <a:t>16/12/2010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CE9A4-1CEA-4BD9-812C-79FC9E4C1C0C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  <p:transition>
    <p:fade thruBlk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AAAE1A-D911-44B3-AFC9-15286FE2F80F}" type="datetimeFigureOut">
              <a:rPr lang="pt-BR" smtClean="0"/>
              <a:pPr/>
              <a:t>16/12/2010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CE9A4-1CEA-4BD9-812C-79FC9E4C1C0C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  <p:transition>
    <p:fade thruBlk="1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AAAE1A-D911-44B3-AFC9-15286FE2F80F}" type="datetimeFigureOut">
              <a:rPr lang="pt-BR" smtClean="0"/>
              <a:pPr/>
              <a:t>16/12/2010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CE9A4-1CEA-4BD9-812C-79FC9E4C1C0C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  <p:transition>
    <p:fade thruBlk="1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AAAE1A-D911-44B3-AFC9-15286FE2F80F}" type="datetimeFigureOut">
              <a:rPr lang="pt-BR" smtClean="0"/>
              <a:pPr/>
              <a:t>16/12/2010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CE9A4-1CEA-4BD9-812C-79FC9E4C1C0C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  <p:transition>
    <p:fade thruBlk="1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AAAE1A-D911-44B3-AFC9-15286FE2F80F}" type="datetimeFigureOut">
              <a:rPr lang="pt-BR" smtClean="0"/>
              <a:pPr/>
              <a:t>16/12/2010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7CE9A4-1CEA-4BD9-812C-79FC9E4C1C0C}" type="slidenum">
              <a:rPr lang="pt-BR" smtClean="0"/>
              <a:pPr/>
              <a:t>‹nº›</a:t>
            </a:fld>
            <a:endParaRPr 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fade thruBlk="1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Users\blesman\Desktop\PPT%20Semana%20Santa%20Espanhol\PowerPoint\Tema%203%20-%20zaqueo%20y%20Jes&#250;s.mp4" TargetMode="Externa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ixaDeTexto 2"/>
          <p:cNvSpPr txBox="1"/>
          <p:nvPr/>
        </p:nvSpPr>
        <p:spPr>
          <a:xfrm>
            <a:off x="2786050" y="2714620"/>
            <a:ext cx="535785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5400" b="1" cap="all" dirty="0" smtClean="0">
                <a:ln w="1905">
                  <a:solidFill>
                    <a:sysClr val="windowText" lastClr="000000"/>
                  </a:solidFill>
                </a:ln>
                <a:solidFill>
                  <a:srgbClr val="F3900B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Luchar con la crisis existencial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3571868" y="2428868"/>
            <a:ext cx="4071966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200" b="1" dirty="0" smtClean="0">
                <a:latin typeface="Arial" pitchFamily="34" charset="0"/>
                <a:cs typeface="Arial" pitchFamily="34" charset="0"/>
              </a:rPr>
              <a:t>¿Cómo alcanzar la paz? ¿Cómo experimentar el  perdón?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3571868" y="2428868"/>
            <a:ext cx="4071966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200" b="1" dirty="0" smtClean="0">
                <a:latin typeface="Arial" pitchFamily="34" charset="0"/>
                <a:cs typeface="Arial" pitchFamily="34" charset="0"/>
              </a:rPr>
              <a:t>En esos días se había escuchado el anuncio: ¡El Cristo, el Mesías, el Salvador del mundo estará en nuestra ciudad!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3643306" y="1928802"/>
            <a:ext cx="4071966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200" b="1" dirty="0" smtClean="0">
                <a:latin typeface="Arial" pitchFamily="34" charset="0"/>
                <a:cs typeface="Arial" pitchFamily="34" charset="0"/>
              </a:rPr>
              <a:t>Ver a Jesús significaba escuchar su apacible voz, sentir su presencia llenando los vacíos de su  vida de pecador.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2571736" y="500042"/>
            <a:ext cx="4357718" cy="54476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800" b="1" i="1" dirty="0" smtClean="0">
                <a:latin typeface="Arial" pitchFamily="34" charset="0"/>
                <a:cs typeface="Arial" pitchFamily="34" charset="0"/>
              </a:rPr>
              <a:t>“El acaudalado funcionario de aduana no era del todo el endurecido…</a:t>
            </a:r>
          </a:p>
          <a:p>
            <a:pPr algn="ctr"/>
            <a:r>
              <a:rPr lang="es-ES" sz="2800" b="1" i="1" dirty="0" smtClean="0">
                <a:latin typeface="Arial" pitchFamily="34" charset="0"/>
                <a:cs typeface="Arial" pitchFamily="34" charset="0"/>
              </a:rPr>
              <a:t> Zaqueo comenzó inmediatamente a seguir la convicción que se había apoderado de él y a hacer restitución a quienes había perjudicado”</a:t>
            </a:r>
          </a:p>
          <a:p>
            <a:pPr algn="ctr"/>
            <a:r>
              <a:rPr lang="es-ES" sz="2000" b="1" i="1" dirty="0" smtClean="0">
                <a:latin typeface="Arial" pitchFamily="34" charset="0"/>
                <a:cs typeface="Arial" pitchFamily="34" charset="0"/>
              </a:rPr>
              <a:t>(El deseado de todas las gentes, p. 606-608).</a:t>
            </a:r>
            <a:endParaRPr lang="es-ES" sz="2800" b="1" i="1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ixaDeTexto 2"/>
          <p:cNvSpPr txBox="1"/>
          <p:nvPr/>
        </p:nvSpPr>
        <p:spPr>
          <a:xfrm>
            <a:off x="3571868" y="2428868"/>
            <a:ext cx="421484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800" b="1" i="1" dirty="0" smtClean="0"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 "Creer que puedes hacerlo es tener ganada la mitad de la batalla"</a:t>
            </a:r>
            <a:endParaRPr lang="pt-BR" sz="2800" b="1" i="1" dirty="0" smtClean="0">
              <a:solidFill>
                <a:sysClr val="windowText" lastClr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CaixaDeTexto 3"/>
          <p:cNvSpPr txBox="1"/>
          <p:nvPr/>
        </p:nvSpPr>
        <p:spPr>
          <a:xfrm>
            <a:off x="2786050" y="357166"/>
            <a:ext cx="53578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480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63500" dir="5400000">
                    <a:srgbClr val="000000"/>
                  </a:innerShdw>
                </a:effectLst>
                <a:latin typeface="Arial Black" pitchFamily="34" charset="0"/>
                <a:cs typeface="Arial" pitchFamily="34" charset="0"/>
              </a:rPr>
              <a:t>Ilustración</a:t>
            </a:r>
            <a:endParaRPr lang="pt-BR" sz="480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63500" dir="5400000">
                  <a:srgbClr val="000000"/>
                </a:innerShdw>
              </a:effectLst>
              <a:latin typeface="Arial Black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ixaDeTexto 2"/>
          <p:cNvSpPr txBox="1"/>
          <p:nvPr/>
        </p:nvSpPr>
        <p:spPr>
          <a:xfrm>
            <a:off x="3071802" y="2214554"/>
            <a:ext cx="4786346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5400" b="1" cap="all" dirty="0" smtClean="0">
                <a:ln w="1905">
                  <a:solidFill>
                    <a:sysClr val="windowText" lastClr="000000"/>
                  </a:solidFill>
                </a:ln>
                <a:solidFill>
                  <a:srgbClr val="F3900B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La actitud hace la diferencia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2786050" y="1714488"/>
            <a:ext cx="407196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200" b="1" i="1" dirty="0" err="1" smtClean="0">
                <a:ln>
                  <a:solidFill>
                    <a:sysClr val="windowText" lastClr="000000"/>
                  </a:solidFill>
                </a:ln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Reconocimiento</a:t>
            </a:r>
            <a:r>
              <a:rPr lang="pt-BR" sz="3200" b="1" i="1" dirty="0" smtClean="0">
                <a:ln>
                  <a:solidFill>
                    <a:sysClr val="windowText" lastClr="000000"/>
                  </a:solidFill>
                </a:ln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: </a:t>
            </a:r>
            <a:r>
              <a:rPr lang="es-ES" sz="3200" b="1" dirty="0" smtClean="0">
                <a:latin typeface="Arial" pitchFamily="34" charset="0"/>
                <a:cs typeface="Arial" pitchFamily="34" charset="0"/>
              </a:rPr>
              <a:t>Zaqueo reconoció que era un pecador y que necesitaba de un Salvador. </a:t>
            </a:r>
            <a:endParaRPr lang="pt-BR" sz="3200" b="1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aixaDeTexto 2"/>
          <p:cNvSpPr txBox="1"/>
          <p:nvPr/>
        </p:nvSpPr>
        <p:spPr>
          <a:xfrm>
            <a:off x="1928794" y="1142984"/>
            <a:ext cx="121444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8000" b="1" i="1" dirty="0" smtClean="0">
                <a:ln>
                  <a:solidFill>
                    <a:sysClr val="windowText" lastClr="000000"/>
                  </a:solidFill>
                </a:ln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</a:t>
            </a:r>
            <a:endParaRPr lang="pt-BR" sz="8000" b="1" dirty="0" smtClean="0">
              <a:ln>
                <a:solidFill>
                  <a:sysClr val="windowText" lastClr="000000"/>
                </a:solidFill>
              </a:ln>
              <a:solidFill>
                <a:srgbClr val="FF99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CaixaDeTexto 3"/>
          <p:cNvSpPr txBox="1"/>
          <p:nvPr/>
        </p:nvSpPr>
        <p:spPr>
          <a:xfrm>
            <a:off x="3500430" y="4572008"/>
            <a:ext cx="40719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200" b="1" i="1" dirty="0" err="1" smtClean="0">
                <a:ln>
                  <a:solidFill>
                    <a:sysClr val="windowText" lastClr="000000"/>
                  </a:solidFill>
                </a:ln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Actitud</a:t>
            </a:r>
            <a:r>
              <a:rPr lang="pt-BR" sz="3200" b="1" i="1" dirty="0" smtClean="0">
                <a:ln>
                  <a:solidFill>
                    <a:sysClr val="windowText" lastClr="000000"/>
                  </a:solidFill>
                </a:ln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: </a:t>
            </a:r>
            <a:r>
              <a:rPr lang="pt-BR" sz="3200" b="1" i="1" dirty="0" smtClean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s-ES" sz="3200" b="1" dirty="0" smtClean="0">
                <a:latin typeface="Arial" pitchFamily="34" charset="0"/>
                <a:cs typeface="Arial" pitchFamily="34" charset="0"/>
              </a:rPr>
              <a:t>Tomó la decisión de ver a Jesús.</a:t>
            </a:r>
            <a:endParaRPr lang="pt-BR" sz="3200" b="1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CaixaDeTexto 4"/>
          <p:cNvSpPr txBox="1"/>
          <p:nvPr/>
        </p:nvSpPr>
        <p:spPr>
          <a:xfrm>
            <a:off x="2786050" y="4000504"/>
            <a:ext cx="121444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8000" b="1" i="1" dirty="0" smtClean="0">
                <a:ln>
                  <a:solidFill>
                    <a:sysClr val="windowText" lastClr="000000"/>
                  </a:solidFill>
                </a:ln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2</a:t>
            </a:r>
            <a:endParaRPr lang="pt-BR" sz="8000" b="1" dirty="0" smtClean="0">
              <a:ln>
                <a:solidFill>
                  <a:sysClr val="windowText" lastClr="000000"/>
                </a:solidFill>
              </a:ln>
              <a:solidFill>
                <a:srgbClr val="FF99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2857488" y="642942"/>
            <a:ext cx="40719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200" b="1" i="1" dirty="0" err="1" smtClean="0">
                <a:ln>
                  <a:solidFill>
                    <a:sysClr val="windowText" lastClr="000000"/>
                  </a:solidFill>
                </a:ln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Acción</a:t>
            </a:r>
            <a:r>
              <a:rPr lang="pt-BR" sz="3200" b="1" i="1" dirty="0" smtClean="0">
                <a:ln>
                  <a:solidFill>
                    <a:sysClr val="windowText" lastClr="000000"/>
                  </a:solidFill>
                </a:ln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: </a:t>
            </a:r>
            <a:r>
              <a:rPr lang="es-ES" sz="3200" b="1" i="1" dirty="0" smtClean="0">
                <a:latin typeface="Arial" pitchFamily="34" charset="0"/>
                <a:cs typeface="Arial" pitchFamily="34" charset="0"/>
              </a:rPr>
              <a:t>Elaboró un plan para ver a Jesús</a:t>
            </a:r>
            <a:endParaRPr lang="pt-BR" sz="3200" b="1" i="1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aixaDeTexto 2"/>
          <p:cNvSpPr txBox="1"/>
          <p:nvPr/>
        </p:nvSpPr>
        <p:spPr>
          <a:xfrm>
            <a:off x="2071670" y="0"/>
            <a:ext cx="121444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8000" b="1" i="1" dirty="0" smtClean="0">
                <a:ln>
                  <a:solidFill>
                    <a:sysClr val="windowText" lastClr="000000"/>
                  </a:solidFill>
                </a:ln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3</a:t>
            </a:r>
            <a:endParaRPr lang="pt-BR" sz="8000" b="1" dirty="0" smtClean="0">
              <a:ln>
                <a:solidFill>
                  <a:sysClr val="windowText" lastClr="000000"/>
                </a:solidFill>
              </a:ln>
              <a:solidFill>
                <a:srgbClr val="FF99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CaixaDeTexto 3"/>
          <p:cNvSpPr txBox="1"/>
          <p:nvPr/>
        </p:nvSpPr>
        <p:spPr>
          <a:xfrm>
            <a:off x="3071802" y="2714620"/>
            <a:ext cx="507209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800" b="1" i="1" dirty="0" smtClean="0">
                <a:ln>
                  <a:solidFill>
                    <a:sysClr val="windowText" lastClr="000000"/>
                  </a:solidFill>
                </a:ln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Recursos: </a:t>
            </a:r>
            <a:r>
              <a:rPr lang="es-ES" sz="2800" b="1" i="1" dirty="0" smtClean="0">
                <a:latin typeface="Arial" pitchFamily="34" charset="0"/>
                <a:cs typeface="Arial" pitchFamily="34" charset="0"/>
              </a:rPr>
              <a:t>Utilizó lo que tenía a su alcance “Y corriendo delante, subió a un árbol sicómoro para verle; porque había de pasar por allí” </a:t>
            </a:r>
            <a:r>
              <a:rPr lang="es-ES" sz="2000" b="1" i="1" dirty="0" smtClean="0">
                <a:latin typeface="Arial" pitchFamily="34" charset="0"/>
                <a:cs typeface="Arial" pitchFamily="34" charset="0"/>
              </a:rPr>
              <a:t>(Lucas 19:4).</a:t>
            </a:r>
            <a:endParaRPr lang="es-ES" sz="2800" b="1" i="1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CaixaDeTexto 4"/>
          <p:cNvSpPr txBox="1"/>
          <p:nvPr/>
        </p:nvSpPr>
        <p:spPr>
          <a:xfrm>
            <a:off x="2500298" y="2071678"/>
            <a:ext cx="121444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8000" b="1" i="1" dirty="0" smtClean="0">
                <a:ln>
                  <a:solidFill>
                    <a:sysClr val="windowText" lastClr="000000"/>
                  </a:solidFill>
                </a:ln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4</a:t>
            </a:r>
            <a:endParaRPr lang="pt-BR" sz="8000" b="1" dirty="0" smtClean="0">
              <a:ln>
                <a:solidFill>
                  <a:sysClr val="windowText" lastClr="000000"/>
                </a:solidFill>
              </a:ln>
              <a:solidFill>
                <a:srgbClr val="FF99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3000364" y="1857364"/>
            <a:ext cx="4714908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200" b="1" i="1" dirty="0" smtClean="0">
                <a:latin typeface="Arial" pitchFamily="34" charset="0"/>
                <a:cs typeface="Arial" pitchFamily="34" charset="0"/>
              </a:rPr>
              <a:t> “Cuando Jesús llegó a aquel lugar, mirando hacia arriba, le vio, y le dijo: Zaqueo, date prisa, desciende, porque hoy es necesario que pose yo en tu casa” </a:t>
            </a:r>
            <a:r>
              <a:rPr lang="es-ES" sz="2000" b="1" i="1" dirty="0" smtClean="0">
                <a:latin typeface="Arial" pitchFamily="34" charset="0"/>
                <a:cs typeface="Arial" pitchFamily="34" charset="0"/>
              </a:rPr>
              <a:t>(Lucas 19:5).</a:t>
            </a:r>
            <a:endParaRPr lang="es-ES" sz="3200" b="1" i="1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Tema 3 - zaqueo y Jesús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07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3000364" y="2428868"/>
            <a:ext cx="471490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200" b="1" dirty="0" smtClean="0">
                <a:latin typeface="Arial" pitchFamily="34" charset="0"/>
                <a:cs typeface="Arial" pitchFamily="34" charset="0"/>
              </a:rPr>
              <a:t>El Creador del cielo y la tierra, elevó sus ojos para ‘salvar’ a un hombre que se sentía miserable. 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3214678" y="2428868"/>
            <a:ext cx="471490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200" b="1" dirty="0" smtClean="0">
                <a:latin typeface="Arial" pitchFamily="34" charset="0"/>
                <a:cs typeface="Arial" pitchFamily="34" charset="0"/>
              </a:rPr>
              <a:t>¡El diálogo de alguien sin esperanza con el Dador de la verdadera esperanza!</a:t>
            </a:r>
          </a:p>
          <a:p>
            <a:pPr algn="ctr"/>
            <a:r>
              <a:rPr lang="pt-BR" sz="3200" b="1" dirty="0" smtClean="0">
                <a:latin typeface="Arial" pitchFamily="34" charset="0"/>
                <a:cs typeface="Arial" pitchFamily="34" charset="0"/>
              </a:rPr>
              <a:t> 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ixaDeTexto 2"/>
          <p:cNvSpPr txBox="1"/>
          <p:nvPr/>
        </p:nvSpPr>
        <p:spPr>
          <a:xfrm>
            <a:off x="714348" y="2500306"/>
            <a:ext cx="6357982" cy="101566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pt-BR" sz="6000" b="1" dirty="0" smtClean="0">
                <a:ln w="11430">
                  <a:noFill/>
                </a:ln>
                <a:solidFill>
                  <a:srgbClr val="D5C402"/>
                </a:solidFill>
                <a:effectLst>
                  <a:outerShdw blurRad="165100" dist="25400" dir="504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CONCLUSIÓN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2571736" y="857232"/>
            <a:ext cx="4143404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200" b="1" dirty="0" smtClean="0">
                <a:latin typeface="Arial" pitchFamily="34" charset="0"/>
                <a:cs typeface="Arial" pitchFamily="34" charset="0"/>
              </a:rPr>
              <a:t>Ese día en la ciudad de Jericó Zaqueo escuchó la voz de Jesús por encima del ruido de la multitud. Y en ese momento Zaqueo, el hombre bajito, llegó a ser el más grande de toda la ciudad.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2857488" y="2500306"/>
            <a:ext cx="4714908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200" b="1" dirty="0" smtClean="0">
                <a:latin typeface="Arial" pitchFamily="34" charset="0"/>
                <a:cs typeface="Arial" pitchFamily="34" charset="0"/>
              </a:rPr>
              <a:t>Ese día Zaqueo tomó una decisión pública: acepó a Jesús como Salvador.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3000364" y="2214554"/>
            <a:ext cx="4714908" cy="2431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200" b="1" i="1" dirty="0" smtClean="0">
                <a:latin typeface="Arial" pitchFamily="34" charset="0"/>
                <a:cs typeface="Arial" pitchFamily="34" charset="0"/>
              </a:rPr>
              <a:t>Hoy ha venido la salvación a esta casa; por cuanto él también es hijo de Abraham” </a:t>
            </a:r>
            <a:r>
              <a:rPr lang="es-ES" sz="2400" b="1" i="1" dirty="0" smtClean="0">
                <a:latin typeface="Arial" pitchFamily="34" charset="0"/>
                <a:cs typeface="Arial" pitchFamily="34" charset="0"/>
              </a:rPr>
              <a:t>(Lucas 19:9). </a:t>
            </a:r>
            <a:endParaRPr lang="es-ES" sz="3200" b="1" i="1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3786182" y="2143116"/>
            <a:ext cx="3714776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200" b="1" dirty="0" smtClean="0">
                <a:latin typeface="Arial" pitchFamily="34" charset="0"/>
                <a:cs typeface="Arial" pitchFamily="34" charset="0"/>
              </a:rPr>
              <a:t>Jesús entró en la casa de Zaqueo y habitó en su corazón.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3643306" y="2214554"/>
            <a:ext cx="400052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200" b="1" dirty="0" smtClean="0">
                <a:latin typeface="Arial" pitchFamily="34" charset="0"/>
                <a:cs typeface="Arial" pitchFamily="34" charset="0"/>
              </a:rPr>
              <a:t>“Hoy ha venido la salvación a su casa”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2714612" y="1714488"/>
            <a:ext cx="4071966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200" b="1" i="1" dirty="0" smtClean="0">
                <a:latin typeface="Arial" pitchFamily="34" charset="0"/>
                <a:cs typeface="Arial" pitchFamily="34" charset="0"/>
              </a:rPr>
              <a:t>Quien hace de Jesús su amigo, se convierte en un amigo de esperanza y en una bendición para las personas con las cuales convive.</a:t>
            </a:r>
            <a:endParaRPr lang="pt-BR" sz="3200" b="1" i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ixaDeTexto 2"/>
          <p:cNvSpPr txBox="1"/>
          <p:nvPr/>
        </p:nvSpPr>
        <p:spPr>
          <a:xfrm>
            <a:off x="2500298" y="214290"/>
            <a:ext cx="53578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480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63500" dir="5400000">
                    <a:srgbClr val="000000"/>
                  </a:innerShdw>
                </a:effectLst>
                <a:latin typeface="Arial Black" pitchFamily="34" charset="0"/>
                <a:cs typeface="Arial" pitchFamily="34" charset="0"/>
              </a:rPr>
              <a:t>Ilustración</a:t>
            </a:r>
            <a:endParaRPr lang="pt-BR" sz="480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63500" dir="5400000">
                  <a:srgbClr val="000000"/>
                </a:innerShdw>
              </a:effectLst>
              <a:latin typeface="Arial Black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ixaDeTexto 2"/>
          <p:cNvSpPr txBox="1"/>
          <p:nvPr/>
        </p:nvSpPr>
        <p:spPr>
          <a:xfrm>
            <a:off x="2500298" y="2500306"/>
            <a:ext cx="535785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5400" b="1" cap="all" dirty="0" smtClean="0">
                <a:ln w="1905">
                  <a:solidFill>
                    <a:sysClr val="windowText" lastClr="000000"/>
                  </a:solidFill>
                </a:ln>
                <a:solidFill>
                  <a:srgbClr val="F3900B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¿</a:t>
            </a:r>
            <a:r>
              <a:rPr lang="pt-BR" sz="5400" b="1" cap="all" dirty="0" err="1" smtClean="0">
                <a:ln w="1905">
                  <a:solidFill>
                    <a:sysClr val="windowText" lastClr="000000"/>
                  </a:solidFill>
                </a:ln>
                <a:solidFill>
                  <a:srgbClr val="F3900B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Quién</a:t>
            </a:r>
            <a:r>
              <a:rPr lang="pt-BR" sz="5400" b="1" cap="all" dirty="0" smtClean="0">
                <a:ln w="1905">
                  <a:solidFill>
                    <a:sysClr val="windowText" lastClr="000000"/>
                  </a:solidFill>
                </a:ln>
                <a:solidFill>
                  <a:srgbClr val="F3900B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 era </a:t>
            </a:r>
            <a:r>
              <a:rPr lang="pt-BR" sz="5400" b="1" cap="all" dirty="0" err="1" smtClean="0">
                <a:ln w="1905">
                  <a:solidFill>
                    <a:sysClr val="windowText" lastClr="000000"/>
                  </a:solidFill>
                </a:ln>
                <a:solidFill>
                  <a:srgbClr val="F3900B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Zaqueo</a:t>
            </a:r>
            <a:r>
              <a:rPr lang="pt-BR" sz="5400" b="1" cap="all" dirty="0" smtClean="0">
                <a:ln w="1905">
                  <a:solidFill>
                    <a:sysClr val="windowText" lastClr="000000"/>
                  </a:solidFill>
                </a:ln>
                <a:solidFill>
                  <a:srgbClr val="F3900B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? 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2857488" y="500042"/>
            <a:ext cx="4071966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200" b="1" dirty="0" smtClean="0">
                <a:latin typeface="Arial" pitchFamily="34" charset="0"/>
                <a:cs typeface="Arial" pitchFamily="34" charset="0"/>
              </a:rPr>
              <a:t>Del griego </a:t>
            </a:r>
            <a:r>
              <a:rPr lang="es-ES" sz="3200" b="1" dirty="0" err="1" smtClean="0">
                <a:latin typeface="Arial" pitchFamily="34" charset="0"/>
                <a:cs typeface="Arial" pitchFamily="34" charset="0"/>
              </a:rPr>
              <a:t>Zakjáios</a:t>
            </a:r>
            <a:r>
              <a:rPr lang="es-ES" sz="3200" b="1" dirty="0" smtClean="0">
                <a:latin typeface="Arial" pitchFamily="34" charset="0"/>
                <a:cs typeface="Arial" pitchFamily="34" charset="0"/>
              </a:rPr>
              <a:t>, que deriva del hebreo </a:t>
            </a:r>
            <a:r>
              <a:rPr lang="es-ES" sz="3200" b="1" dirty="0" err="1" smtClean="0">
                <a:latin typeface="Arial" pitchFamily="34" charset="0"/>
                <a:cs typeface="Arial" pitchFamily="34" charset="0"/>
              </a:rPr>
              <a:t>Zakkai</a:t>
            </a:r>
            <a:r>
              <a:rPr lang="es-ES" sz="3200" b="1" dirty="0" smtClean="0">
                <a:latin typeface="Arial" pitchFamily="34" charset="0"/>
                <a:cs typeface="Arial" pitchFamily="34" charset="0"/>
              </a:rPr>
              <a:t>, y significa "puro".</a:t>
            </a:r>
          </a:p>
          <a:p>
            <a:pPr algn="ctr"/>
            <a:r>
              <a:rPr lang="es-ES" sz="3200" b="1" dirty="0" smtClean="0">
                <a:latin typeface="Arial" pitchFamily="34" charset="0"/>
                <a:cs typeface="Arial" pitchFamily="34" charset="0"/>
              </a:rPr>
              <a:t>Estaba encargado de recaudar los impuestos y los derechos aduaneros en la importante ciudad fronteriza de Jericó. 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3357554" y="857232"/>
            <a:ext cx="3500462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200" b="1" dirty="0" smtClean="0">
                <a:latin typeface="Arial" pitchFamily="34" charset="0"/>
                <a:cs typeface="Arial" pitchFamily="34" charset="0"/>
              </a:rPr>
              <a:t>Dejó el judaísmo y adoptó el pensamiento romano, fue desleal a su nación, trabajando para el opresor corrupto.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2928926" y="285728"/>
            <a:ext cx="32861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200" b="1" dirty="0" smtClean="0">
                <a:latin typeface="Arial" pitchFamily="34" charset="0"/>
                <a:cs typeface="Arial" pitchFamily="34" charset="0"/>
              </a:rPr>
              <a:t>Se convirtió en un hombre exigente y rico. Sin embargo no era feliz.</a:t>
            </a:r>
          </a:p>
        </p:txBody>
      </p:sp>
      <p:sp>
        <p:nvSpPr>
          <p:cNvPr id="3" name="CaixaDeTexto 2"/>
          <p:cNvSpPr txBox="1"/>
          <p:nvPr/>
        </p:nvSpPr>
        <p:spPr>
          <a:xfrm>
            <a:off x="2571736" y="3143248"/>
            <a:ext cx="428628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200" b="1" dirty="0" smtClean="0">
                <a:latin typeface="Arial" pitchFamily="34" charset="0"/>
                <a:cs typeface="Arial" pitchFamily="34" charset="0"/>
              </a:rPr>
              <a:t>Zaqueo sentía un gran deseo de tener la oportunidad de ver a Jesús y aprender más sobre el maestro.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theme/theme1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723</TotalTime>
  <Words>506</Words>
  <Application>Microsoft Office PowerPoint</Application>
  <PresentationFormat>Apresentação na tela (4:3)</PresentationFormat>
  <Paragraphs>36</Paragraphs>
  <Slides>28</Slides>
  <Notes>0</Notes>
  <HiddenSlides>0</HiddenSlides>
  <MMClips>1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28</vt:i4>
      </vt:variant>
    </vt:vector>
  </HeadingPairs>
  <TitlesOfParts>
    <vt:vector size="29" baseType="lpstr">
      <vt:lpstr>Tema do Office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</vt:vector>
  </TitlesOfParts>
  <Company>Bergamo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Alana</dc:creator>
  <cp:lastModifiedBy>blesman</cp:lastModifiedBy>
  <cp:revision>79</cp:revision>
  <dcterms:created xsi:type="dcterms:W3CDTF">2010-11-21T17:43:07Z</dcterms:created>
  <dcterms:modified xsi:type="dcterms:W3CDTF">2010-12-16T10:44:13Z</dcterms:modified>
</cp:coreProperties>
</file>